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7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E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3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4C74B0F-3DA1-46EC-81AC-86C4F706CFA4}" type="datetimeFigureOut">
              <a:rPr lang="zh-TW" altLang="en-US" smtClean="0"/>
              <a:t>2018/12/17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15C503E-DBF0-4BDE-BEBF-A1566F8335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86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12/17/2018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120.108.221.55/profchwu/computer/%E6%95%99%E6%9D%90/%E7%A8%8B%E5%BC%8F%E8%A8%AD%E8%A8%88/%E6%98%9F%E6%98%9F%E8%A7%A3%E7%AD%94%E5%8A%A0%E5%9F%B7%E8%A1%8C%E6%99%82%E9%96%93%E5%8A%A0%E5%89%AF%E7%A8%8B%E5%BC%8F.txt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20.108.221.55/profchwu/computer/%E6%95%99%E6%9D%90/%E7%A8%8B%E5%BC%8F%E8%A8%AD%E8%A8%88/%E8%A8%88%E7%AE%97%E7%A8%8B%E5%BC%8F%E5%9F%B7%E8%A1%8C%E6%99%82%E9%96%93.tx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206680" cy="245761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 smtClean="0"/>
              <a:t>程式設計基本概念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C</a:t>
            </a:r>
            <a:r>
              <a:rPr lang="zh-TW" altLang="en-US" dirty="0" smtClean="0"/>
              <a:t>語言</a:t>
            </a:r>
            <a:r>
              <a:rPr lang="zh-TW" altLang="en-US" dirty="0" smtClean="0"/>
              <a:t>程式設計</a:t>
            </a:r>
            <a:r>
              <a:rPr lang="en-US" altLang="zh-TW" dirty="0" smtClean="0"/>
              <a:t>#2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400" dirty="0" smtClean="0"/>
              <a:t>程式執行時間、多重</a:t>
            </a:r>
            <a:r>
              <a:rPr lang="zh-TW" altLang="en-US" sz="4400" dirty="0"/>
              <a:t>迴圈</a:t>
            </a:r>
            <a:r>
              <a:rPr lang="zh-TW" altLang="en-US" sz="4400" dirty="0" smtClean="0"/>
              <a:t>、副程式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7772400" cy="95026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國立臺中教育大學 數位內容科技學系</a:t>
            </a:r>
            <a:endParaRPr lang="en-US" altLang="zh-TW" dirty="0" smtClean="0"/>
          </a:p>
          <a:p>
            <a:r>
              <a:rPr lang="zh-TW" altLang="en-US" dirty="0" smtClean="0"/>
              <a:t>吳智鴻 教授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227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使用輸入輸出</a:t>
            </a:r>
            <a:endParaRPr lang="en-US" altLang="zh-TW" dirty="0" smtClean="0"/>
          </a:p>
          <a:p>
            <a:r>
              <a:rPr lang="zh-TW" altLang="en-US" dirty="0"/>
              <a:t>使用</a:t>
            </a:r>
            <a:r>
              <a:rPr lang="zh-TW" altLang="en-US" dirty="0" smtClean="0"/>
              <a:t>多重迴圈</a:t>
            </a:r>
            <a:endParaRPr lang="en-US" altLang="zh-TW" dirty="0" smtClean="0"/>
          </a:p>
          <a:p>
            <a:r>
              <a:rPr lang="zh-TW" altLang="en-US" dirty="0" smtClean="0"/>
              <a:t>使用副程式</a:t>
            </a:r>
            <a:endParaRPr lang="en-US" altLang="zh-TW" dirty="0" smtClean="0"/>
          </a:p>
          <a:p>
            <a:r>
              <a:rPr lang="zh-TW" altLang="en-US" dirty="0"/>
              <a:t>計算總共執行時間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以多重迴圈，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完成列印以下星星</a:t>
            </a:r>
            <a:endParaRPr lang="zh-TW" alt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48680"/>
            <a:ext cx="4540250" cy="596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8940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每個星星列印，以</a:t>
            </a:r>
            <a:endParaRPr lang="en-US" altLang="zh-TW" dirty="0" smtClean="0"/>
          </a:p>
          <a:p>
            <a:r>
              <a:rPr lang="en-US" altLang="zh-TW" dirty="0" err="1"/>
              <a:t>s</a:t>
            </a:r>
            <a:r>
              <a:rPr lang="en-US" altLang="zh-TW" dirty="0" err="1" smtClean="0"/>
              <a:t>ub_prgA</a:t>
            </a:r>
            <a:r>
              <a:rPr lang="en-US" altLang="zh-TW" dirty="0" smtClean="0"/>
              <a:t> ~</a:t>
            </a:r>
          </a:p>
          <a:p>
            <a:r>
              <a:rPr lang="en-US" altLang="zh-TW" dirty="0" err="1"/>
              <a:t>s</a:t>
            </a:r>
            <a:r>
              <a:rPr lang="en-US" altLang="zh-TW" dirty="0" err="1" smtClean="0"/>
              <a:t>ub_prgB</a:t>
            </a:r>
            <a:r>
              <a:rPr lang="en-US" altLang="zh-TW" dirty="0" smtClean="0"/>
              <a:t>….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主程式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48680"/>
            <a:ext cx="5594350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74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執行結果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664"/>
            <a:ext cx="2444750" cy="609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6456988" y="6237312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hlinkClick r:id="rId3"/>
              </a:rPr>
              <a:t>教學網站上 程式碼連結</a:t>
            </a:r>
            <a:endParaRPr lang="zh-TW" altLang="en-US" dirty="0"/>
          </a:p>
        </p:txBody>
      </p:sp>
      <p:sp>
        <p:nvSpPr>
          <p:cNvPr id="7" name="矩形圖說文字 6"/>
          <p:cNvSpPr/>
          <p:nvPr/>
        </p:nvSpPr>
        <p:spPr>
          <a:xfrm>
            <a:off x="6732240" y="5085184"/>
            <a:ext cx="1728192" cy="936104"/>
          </a:xfrm>
          <a:prstGeom prst="wedgeRectCallout">
            <a:avLst>
              <a:gd name="adj1" fmla="val -17021"/>
              <a:gd name="adj2" fmla="val 69462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/>
              <a:t>先試著自己做做</a:t>
            </a:r>
            <a:r>
              <a:rPr lang="zh-TW" altLang="en-US" sz="1400" b="1" dirty="0" smtClean="0"/>
              <a:t>看。</a:t>
            </a:r>
            <a:endParaRPr lang="en-US" altLang="zh-TW" sz="1400" b="1" dirty="0" smtClean="0"/>
          </a:p>
          <a:p>
            <a:pPr algn="ctr"/>
            <a:r>
              <a:rPr lang="zh-TW" altLang="en-US" sz="1400" b="1" dirty="0"/>
              <a:t>真的做不出再看</a:t>
            </a:r>
            <a:endParaRPr lang="zh-TW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2264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開啟一個新的專案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74" y="1772816"/>
            <a:ext cx="6210300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92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目的</a:t>
            </a:r>
            <a:r>
              <a:rPr lang="en-US" altLang="zh-TW" dirty="0" smtClean="0"/>
              <a:t>:</a:t>
            </a:r>
            <a:r>
              <a:rPr lang="zh-TW" altLang="en-US" dirty="0" smtClean="0"/>
              <a:t>計算出程式執行時間</a:t>
            </a:r>
            <a:endParaRPr lang="en-US" altLang="zh-TW" dirty="0" smtClean="0"/>
          </a:p>
          <a:p>
            <a:r>
              <a:rPr lang="zh-TW" altLang="en-US" dirty="0"/>
              <a:t>可以了解程式寫的</a:t>
            </a:r>
            <a:r>
              <a:rPr lang="zh-TW" altLang="en-US" dirty="0" smtClean="0"/>
              <a:t>好壞</a:t>
            </a:r>
            <a:endParaRPr lang="en-US" altLang="zh-TW" dirty="0" smtClean="0"/>
          </a:p>
          <a:p>
            <a:r>
              <a:rPr lang="zh-TW" altLang="en-US" dirty="0"/>
              <a:t>好的程式</a:t>
            </a:r>
            <a:r>
              <a:rPr lang="zh-TW" altLang="en-US" dirty="0" smtClean="0"/>
              <a:t>設計師，寫出來的</a:t>
            </a:r>
            <a:r>
              <a:rPr lang="zh-TW" altLang="en-US" dirty="0" smtClean="0">
                <a:solidFill>
                  <a:srgbClr val="FF0000"/>
                </a:solidFill>
              </a:rPr>
              <a:t>程式品質</a:t>
            </a:r>
            <a:r>
              <a:rPr lang="zh-TW" altLang="en-US" dirty="0" smtClean="0"/>
              <a:t>較高</a:t>
            </a:r>
            <a:endParaRPr lang="en-US" altLang="zh-TW" dirty="0" smtClean="0"/>
          </a:p>
          <a:p>
            <a:pPr lvl="1"/>
            <a:r>
              <a:rPr lang="zh-TW" altLang="en-US" dirty="0"/>
              <a:t>容易</a:t>
            </a:r>
            <a:r>
              <a:rPr lang="zh-TW" altLang="en-US" dirty="0" smtClean="0"/>
              <a:t>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註解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容易</a:t>
            </a:r>
            <a:r>
              <a:rPr lang="zh-TW" altLang="en-US" dirty="0" smtClean="0"/>
              <a:t>維護</a:t>
            </a:r>
            <a:r>
              <a:rPr lang="en-US" altLang="zh-TW" dirty="0" smtClean="0"/>
              <a:t>(</a:t>
            </a:r>
            <a:r>
              <a:rPr lang="zh-TW" altLang="en-US" dirty="0" smtClean="0"/>
              <a:t>結構化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程式執行效率快</a:t>
            </a:r>
            <a:endParaRPr lang="en-US" altLang="zh-TW" dirty="0" smtClean="0"/>
          </a:p>
          <a:p>
            <a:pPr lvl="1"/>
            <a:r>
              <a:rPr lang="zh-TW" altLang="en-US" dirty="0"/>
              <a:t>程式</a:t>
            </a:r>
            <a:r>
              <a:rPr lang="zh-TW" altLang="en-US" dirty="0" smtClean="0"/>
              <a:t>沒有</a:t>
            </a:r>
            <a:r>
              <a:rPr lang="en-US" altLang="zh-TW" dirty="0" smtClean="0"/>
              <a:t>BUGS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Example </a:t>
            </a:r>
            <a:r>
              <a:rPr lang="en-US" altLang="zh-TW" dirty="0" smtClean="0"/>
              <a:t>#1 </a:t>
            </a:r>
            <a:r>
              <a:rPr lang="zh-TW" altLang="en-US" dirty="0" smtClean="0"/>
              <a:t>計算程式執行時間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895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/>
              <a:t>概念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 執行時間</a:t>
            </a:r>
            <a:r>
              <a:rPr lang="en-US" altLang="zh-TW" sz="2000" dirty="0" smtClean="0"/>
              <a:t>= (</a:t>
            </a:r>
            <a:r>
              <a:rPr lang="zh-TW" altLang="en-US" sz="2000" dirty="0" smtClean="0"/>
              <a:t>程式結束時間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程式開始時間</a:t>
            </a:r>
            <a:r>
              <a:rPr lang="en-US" altLang="zh-TW" sz="2000" dirty="0" smtClean="0"/>
              <a:t>)/</a:t>
            </a:r>
            <a:r>
              <a:rPr lang="zh-TW" altLang="en-US" sz="2000" dirty="0" smtClean="0"/>
              <a:t>執行頻率</a:t>
            </a:r>
            <a:endParaRPr lang="zh-TW" altLang="en-US" sz="2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取得執行時間的程式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61849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圖說文字 3"/>
          <p:cNvSpPr/>
          <p:nvPr/>
        </p:nvSpPr>
        <p:spPr>
          <a:xfrm>
            <a:off x="6804248" y="3935071"/>
            <a:ext cx="1872208" cy="936104"/>
          </a:xfrm>
          <a:prstGeom prst="wedgeRectCallout">
            <a:avLst>
              <a:gd name="adj1" fmla="val -132021"/>
              <a:gd name="adj2" fmla="val -1429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把需要紀錄執行時間的程式碼加在這邊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7584" y="4016884"/>
            <a:ext cx="4320480" cy="420228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矩形圖說文字 10"/>
          <p:cNvSpPr/>
          <p:nvPr/>
        </p:nvSpPr>
        <p:spPr>
          <a:xfrm>
            <a:off x="3923928" y="5373216"/>
            <a:ext cx="1512168" cy="423490"/>
          </a:xfrm>
          <a:prstGeom prst="wedgeRectCallout">
            <a:avLst>
              <a:gd name="adj1" fmla="val -16502"/>
              <a:gd name="adj2" fmla="val -9850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計算程式執行時間</a:t>
            </a:r>
            <a:endParaRPr lang="zh-TW" altLang="en-US" sz="1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456988" y="6237312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hlinkClick r:id="rId3"/>
              </a:rPr>
              <a:t>教學網站上 程式碼連結</a:t>
            </a:r>
            <a:endParaRPr lang="zh-TW" altLang="en-US" dirty="0"/>
          </a:p>
        </p:txBody>
      </p:sp>
      <p:sp>
        <p:nvSpPr>
          <p:cNvPr id="14" name="矩形圖說文字 13"/>
          <p:cNvSpPr/>
          <p:nvPr/>
        </p:nvSpPr>
        <p:spPr>
          <a:xfrm>
            <a:off x="2123728" y="2060848"/>
            <a:ext cx="1224136" cy="308075"/>
          </a:xfrm>
          <a:prstGeom prst="wedgeRectCallout">
            <a:avLst>
              <a:gd name="adj1" fmla="val -71391"/>
              <a:gd name="adj2" fmla="val 37575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需引用</a:t>
            </a:r>
            <a:r>
              <a:rPr lang="en-US" altLang="zh-TW" sz="1200" dirty="0" err="1" smtClean="0"/>
              <a:t>time.h</a:t>
            </a:r>
            <a:endParaRPr lang="zh-TW" altLang="en-US" sz="1200" dirty="0"/>
          </a:p>
        </p:txBody>
      </p:sp>
      <p:sp>
        <p:nvSpPr>
          <p:cNvPr id="15" name="矩形圖說文字 14"/>
          <p:cNvSpPr/>
          <p:nvPr/>
        </p:nvSpPr>
        <p:spPr>
          <a:xfrm>
            <a:off x="3763928" y="3356992"/>
            <a:ext cx="1224136" cy="308075"/>
          </a:xfrm>
          <a:prstGeom prst="wedgeRectCallout">
            <a:avLst>
              <a:gd name="adj1" fmla="val -71391"/>
              <a:gd name="adj2" fmla="val 37575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程式開始時間</a:t>
            </a:r>
            <a:endParaRPr lang="zh-TW" altLang="en-US" sz="1200" dirty="0"/>
          </a:p>
        </p:txBody>
      </p:sp>
      <p:sp>
        <p:nvSpPr>
          <p:cNvPr id="16" name="矩形圖說文字 15"/>
          <p:cNvSpPr/>
          <p:nvPr/>
        </p:nvSpPr>
        <p:spPr>
          <a:xfrm>
            <a:off x="5397583" y="4486107"/>
            <a:ext cx="1224136" cy="308075"/>
          </a:xfrm>
          <a:prstGeom prst="wedgeRectCallout">
            <a:avLst>
              <a:gd name="adj1" fmla="val -71391"/>
              <a:gd name="adj2" fmla="val 37575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程式結束時間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3780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把經常會使用到的一段程式碼寫成副程式</a:t>
            </a:r>
            <a:endParaRPr lang="en-US" altLang="zh-TW" dirty="0" smtClean="0"/>
          </a:p>
          <a:p>
            <a:r>
              <a:rPr lang="zh-TW" altLang="en-US" dirty="0" smtClean="0"/>
              <a:t>好處</a:t>
            </a:r>
            <a:endParaRPr lang="en-US" altLang="zh-TW" dirty="0" smtClean="0"/>
          </a:p>
          <a:p>
            <a:pPr lvl="1"/>
            <a:r>
              <a:rPr lang="zh-TW" altLang="en-US" dirty="0"/>
              <a:t>容易</a:t>
            </a:r>
            <a:r>
              <a:rPr lang="zh-TW" altLang="en-US" dirty="0" smtClean="0"/>
              <a:t>維護</a:t>
            </a:r>
            <a:endParaRPr lang="en-US" altLang="zh-TW" dirty="0" smtClean="0"/>
          </a:p>
          <a:p>
            <a:pPr lvl="1"/>
            <a:r>
              <a:rPr lang="zh-TW" altLang="en-US" dirty="0"/>
              <a:t>主程式更</a:t>
            </a:r>
            <a:r>
              <a:rPr lang="zh-TW" altLang="en-US" dirty="0" smtClean="0"/>
              <a:t>簡潔</a:t>
            </a:r>
            <a:endParaRPr lang="en-US" altLang="zh-TW" dirty="0" smtClean="0"/>
          </a:p>
          <a:p>
            <a:pPr lvl="1"/>
            <a:r>
              <a:rPr lang="zh-TW" altLang="en-US" dirty="0"/>
              <a:t>使用有彈性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副程式概念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123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要求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使用者輸入數字</a:t>
            </a:r>
            <a:r>
              <a:rPr lang="en-US" altLang="zh-TW" dirty="0" smtClean="0"/>
              <a:t>n</a:t>
            </a:r>
          </a:p>
          <a:p>
            <a:pPr lvl="1"/>
            <a:r>
              <a:rPr lang="zh-TW" altLang="en-US" dirty="0" smtClean="0"/>
              <a:t>使用迴圈計算</a:t>
            </a:r>
            <a:r>
              <a:rPr lang="en-US" altLang="zh-TW" dirty="0" smtClean="0"/>
              <a:t>1+2+3+….+n</a:t>
            </a:r>
            <a:r>
              <a:rPr lang="zh-TW" altLang="en-US" dirty="0" smtClean="0"/>
              <a:t>的總數</a:t>
            </a:r>
            <a:endParaRPr lang="en-US" altLang="zh-TW" dirty="0" smtClean="0"/>
          </a:p>
          <a:p>
            <a:pPr lvl="1"/>
            <a:r>
              <a:rPr lang="zh-TW" altLang="en-US" dirty="0"/>
              <a:t>使用</a:t>
            </a:r>
            <a:r>
              <a:rPr lang="zh-TW" altLang="en-US" dirty="0" smtClean="0"/>
              <a:t>副程式，來做計算這個功能</a:t>
            </a:r>
            <a:endParaRPr lang="en-US" altLang="zh-TW" dirty="0" smtClean="0"/>
          </a:p>
          <a:p>
            <a:pPr lvl="1"/>
            <a:r>
              <a:rPr lang="zh-TW" altLang="en-US" dirty="0"/>
              <a:t>加入在前述的執行時間計算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#2 </a:t>
            </a:r>
            <a:r>
              <a:rPr lang="zh-TW" altLang="en-US" dirty="0" smtClean="0"/>
              <a:t>計算加總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251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778500" cy="551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0"/>
            <a:ext cx="8712968" cy="1143000"/>
          </a:xfrm>
        </p:spPr>
        <p:txBody>
          <a:bodyPr/>
          <a:lstStyle/>
          <a:p>
            <a:pPr algn="r"/>
            <a:r>
              <a:rPr lang="zh-TW" altLang="en-US" dirty="0"/>
              <a:t>程式碼範例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458870"/>
            <a:ext cx="36385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35496" y="620688"/>
            <a:ext cx="4284984" cy="1512168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50016" y="2204864"/>
            <a:ext cx="5530096" cy="3429917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矩形圖說文字 8"/>
          <p:cNvSpPr/>
          <p:nvPr/>
        </p:nvSpPr>
        <p:spPr>
          <a:xfrm>
            <a:off x="4499992" y="441514"/>
            <a:ext cx="1619672" cy="432048"/>
          </a:xfrm>
          <a:prstGeom prst="wedgeRectCallout">
            <a:avLst>
              <a:gd name="adj1" fmla="val -71391"/>
              <a:gd name="adj2" fmla="val 3757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副程式</a:t>
            </a:r>
            <a:r>
              <a:rPr lang="en-US" altLang="zh-TW" sz="1200" dirty="0" err="1" smtClean="0"/>
              <a:t>sub_sum</a:t>
            </a:r>
            <a:r>
              <a:rPr lang="zh-TW" altLang="en-US" sz="1200" dirty="0" smtClean="0"/>
              <a:t>範圍</a:t>
            </a:r>
            <a:endParaRPr lang="zh-TW" altLang="en-US" sz="1200" dirty="0"/>
          </a:p>
        </p:txBody>
      </p:sp>
      <p:sp>
        <p:nvSpPr>
          <p:cNvPr id="10" name="矩形圖說文字 9"/>
          <p:cNvSpPr/>
          <p:nvPr/>
        </p:nvSpPr>
        <p:spPr>
          <a:xfrm>
            <a:off x="4320480" y="1196752"/>
            <a:ext cx="3528392" cy="612068"/>
          </a:xfrm>
          <a:prstGeom prst="wedgeRectCallout">
            <a:avLst>
              <a:gd name="adj1" fmla="val -116073"/>
              <a:gd name="adj2" fmla="val -11800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200" dirty="0"/>
              <a:t>用法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 </a:t>
            </a:r>
            <a:r>
              <a:rPr lang="zh-TW" altLang="en-US" sz="1200" dirty="0" smtClean="0">
                <a:solidFill>
                  <a:srgbClr val="03E981"/>
                </a:solidFill>
              </a:rPr>
              <a:t>回傳參數 </a:t>
            </a:r>
            <a:r>
              <a:rPr lang="zh-TW" altLang="en-US" sz="1200" dirty="0" smtClean="0">
                <a:solidFill>
                  <a:srgbClr val="FFFF00"/>
                </a:solidFill>
              </a:rPr>
              <a:t>副程式名稱</a:t>
            </a:r>
            <a:r>
              <a:rPr lang="en-US" altLang="zh-TW" sz="1200" dirty="0" smtClean="0"/>
              <a:t>(</a:t>
            </a:r>
            <a:r>
              <a:rPr lang="zh-TW" altLang="en-US" sz="1200" dirty="0" smtClean="0">
                <a:solidFill>
                  <a:srgbClr val="FFC000"/>
                </a:solidFill>
              </a:rPr>
              <a:t>傳入參數</a:t>
            </a:r>
            <a:r>
              <a:rPr lang="en-US" altLang="zh-TW" sz="1200" dirty="0" smtClean="0"/>
              <a:t>)</a:t>
            </a:r>
            <a:endParaRPr lang="en-US" altLang="zh-TW" sz="1200" dirty="0" smtClean="0"/>
          </a:p>
          <a:p>
            <a:r>
              <a:rPr lang="zh-TW" altLang="en-US" sz="1200" dirty="0" smtClean="0"/>
              <a:t>例如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 </a:t>
            </a:r>
            <a:r>
              <a:rPr lang="en-US" altLang="zh-TW" sz="1200" dirty="0" err="1" smtClean="0">
                <a:solidFill>
                  <a:srgbClr val="03E981"/>
                </a:solidFill>
              </a:rPr>
              <a:t>int</a:t>
            </a:r>
            <a:r>
              <a:rPr lang="en-US" altLang="zh-TW" sz="1200" dirty="0" smtClean="0"/>
              <a:t> </a:t>
            </a:r>
            <a:r>
              <a:rPr lang="en-US" altLang="zh-TW" sz="1200" dirty="0" err="1" smtClean="0">
                <a:solidFill>
                  <a:srgbClr val="FFFF00"/>
                </a:solidFill>
              </a:rPr>
              <a:t>sub_sum</a:t>
            </a:r>
            <a:r>
              <a:rPr lang="zh-TW" altLang="en-US" sz="1200" dirty="0" smtClean="0">
                <a:solidFill>
                  <a:srgbClr val="FFFF00"/>
                </a:solidFill>
              </a:rPr>
              <a:t> </a:t>
            </a:r>
            <a:r>
              <a:rPr lang="en-US" altLang="zh-TW" sz="1200" dirty="0" smtClean="0"/>
              <a:t>(</a:t>
            </a:r>
            <a:r>
              <a:rPr lang="en-US" altLang="zh-TW" sz="1200" dirty="0" err="1" smtClean="0">
                <a:solidFill>
                  <a:srgbClr val="FFC000"/>
                </a:solidFill>
              </a:rPr>
              <a:t>int</a:t>
            </a:r>
            <a:r>
              <a:rPr lang="en-US" altLang="zh-TW" sz="1200" dirty="0" smtClean="0">
                <a:solidFill>
                  <a:srgbClr val="FFC000"/>
                </a:solidFill>
              </a:rPr>
              <a:t> a</a:t>
            </a:r>
            <a:r>
              <a:rPr lang="en-US" altLang="zh-TW" sz="1200" dirty="0" smtClean="0"/>
              <a:t>)</a:t>
            </a:r>
            <a:endParaRPr lang="zh-TW" altLang="en-US" sz="12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1907704" y="4509120"/>
            <a:ext cx="2160240" cy="0"/>
          </a:xfrm>
          <a:prstGeom prst="line">
            <a:avLst/>
          </a:prstGeom>
          <a:ln w="25400">
            <a:solidFill>
              <a:srgbClr val="92D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259632" y="836712"/>
            <a:ext cx="2806286" cy="3672408"/>
          </a:xfrm>
          <a:prstGeom prst="line">
            <a:avLst/>
          </a:prstGeom>
          <a:ln w="25400">
            <a:solidFill>
              <a:srgbClr val="92D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圖說文字 18"/>
          <p:cNvSpPr/>
          <p:nvPr/>
        </p:nvSpPr>
        <p:spPr>
          <a:xfrm>
            <a:off x="4064132" y="3703798"/>
            <a:ext cx="1238400" cy="432048"/>
          </a:xfrm>
          <a:prstGeom prst="wedgeRectCallout">
            <a:avLst>
              <a:gd name="adj1" fmla="val -71391"/>
              <a:gd name="adj2" fmla="val 3757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① 把</a:t>
            </a:r>
            <a:r>
              <a:rPr lang="en-US" altLang="zh-TW" sz="1200" dirty="0" smtClean="0"/>
              <a:t>n</a:t>
            </a:r>
            <a:r>
              <a:rPr lang="zh-TW" altLang="en-US" sz="1200" dirty="0" smtClean="0"/>
              <a:t>傳給</a:t>
            </a:r>
            <a:endParaRPr lang="en-US" altLang="zh-TW" sz="1200" dirty="0" smtClean="0"/>
          </a:p>
          <a:p>
            <a:pPr algn="ctr"/>
            <a:r>
              <a:rPr lang="zh-TW" altLang="en-US" sz="1200" dirty="0" smtClean="0"/>
              <a:t>副程式的參數</a:t>
            </a:r>
            <a:r>
              <a:rPr lang="en-US" altLang="zh-TW" sz="1200" dirty="0" smtClean="0"/>
              <a:t>a</a:t>
            </a:r>
            <a:endParaRPr lang="zh-TW" altLang="en-US" sz="1200" dirty="0"/>
          </a:p>
        </p:txBody>
      </p:sp>
      <p:sp>
        <p:nvSpPr>
          <p:cNvPr id="20" name="矩形圖說文字 19"/>
          <p:cNvSpPr/>
          <p:nvPr/>
        </p:nvSpPr>
        <p:spPr>
          <a:xfrm>
            <a:off x="5877518" y="2443659"/>
            <a:ext cx="1238400" cy="432048"/>
          </a:xfrm>
          <a:prstGeom prst="wedgeRectCallout">
            <a:avLst>
              <a:gd name="adj1" fmla="val -71391"/>
              <a:gd name="adj2" fmla="val 3757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/>
              <a:t>主程式的範圍</a:t>
            </a:r>
            <a:endParaRPr lang="zh-TW" altLang="en-US" sz="1200" dirty="0"/>
          </a:p>
        </p:txBody>
      </p:sp>
      <p:sp>
        <p:nvSpPr>
          <p:cNvPr id="21" name="矩形圖說文字 20"/>
          <p:cNvSpPr/>
          <p:nvPr/>
        </p:nvSpPr>
        <p:spPr>
          <a:xfrm>
            <a:off x="7229672" y="4653136"/>
            <a:ext cx="1238400" cy="432048"/>
          </a:xfrm>
          <a:prstGeom prst="wedgeRectCallout">
            <a:avLst>
              <a:gd name="adj1" fmla="val -3155"/>
              <a:gd name="adj2" fmla="val 119313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執行結果</a:t>
            </a:r>
            <a:endParaRPr lang="zh-TW" altLang="en-US" sz="1200" dirty="0"/>
          </a:p>
        </p:txBody>
      </p:sp>
      <p:sp>
        <p:nvSpPr>
          <p:cNvPr id="22" name="矩形圖說文字 21"/>
          <p:cNvSpPr/>
          <p:nvPr/>
        </p:nvSpPr>
        <p:spPr>
          <a:xfrm>
            <a:off x="2483768" y="1268760"/>
            <a:ext cx="1580364" cy="648072"/>
          </a:xfrm>
          <a:prstGeom prst="wedgeRectCallout">
            <a:avLst>
              <a:gd name="adj1" fmla="val -119827"/>
              <a:gd name="adj2" fmla="val 3144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dirty="0" smtClean="0"/>
              <a:t>② 把加</a:t>
            </a:r>
            <a:r>
              <a:rPr lang="zh-TW" altLang="en-US" sz="1100" dirty="0" smtClean="0"/>
              <a:t>總結果</a:t>
            </a:r>
            <a:r>
              <a:rPr lang="en-US" altLang="zh-TW" sz="1100" dirty="0" smtClean="0"/>
              <a:t>total</a:t>
            </a:r>
            <a:r>
              <a:rPr lang="zh-TW" altLang="en-US" sz="1100" dirty="0" smtClean="0"/>
              <a:t>傳回主程式 </a:t>
            </a:r>
            <a:endParaRPr lang="en-US" altLang="zh-TW" sz="1100" dirty="0" smtClean="0"/>
          </a:p>
          <a:p>
            <a:pPr algn="ctr"/>
            <a:r>
              <a:rPr lang="en-US" altLang="zh-TW" sz="1100" dirty="0" err="1" smtClean="0"/>
              <a:t>sum_total</a:t>
            </a:r>
            <a:r>
              <a:rPr lang="zh-TW" altLang="en-US" sz="1100" dirty="0" smtClean="0"/>
              <a:t>變數</a:t>
            </a:r>
            <a:endParaRPr lang="zh-TW" altLang="en-US" sz="1100" dirty="0"/>
          </a:p>
        </p:txBody>
      </p:sp>
      <p:cxnSp>
        <p:nvCxnSpPr>
          <p:cNvPr id="23" name="直線接點 22"/>
          <p:cNvCxnSpPr/>
          <p:nvPr/>
        </p:nvCxnSpPr>
        <p:spPr>
          <a:xfrm flipV="1">
            <a:off x="611560" y="1988840"/>
            <a:ext cx="360040" cy="2520280"/>
          </a:xfrm>
          <a:prstGeom prst="line">
            <a:avLst/>
          </a:prstGeom>
          <a:ln w="25400">
            <a:solidFill>
              <a:srgbClr val="92D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30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瞭解副程式能夠提升你的程式寫作層次，又更提高一階了。</a:t>
            </a:r>
            <a:endParaRPr lang="en-US" altLang="zh-TW" sz="2400" dirty="0" smtClean="0"/>
          </a:p>
          <a:p>
            <a:r>
              <a:rPr lang="zh-TW" altLang="en-US" sz="2400" dirty="0"/>
              <a:t>善用副程式可以提高程式閱讀性</a:t>
            </a:r>
            <a:r>
              <a:rPr lang="zh-TW" altLang="en-US" sz="2400" dirty="0" smtClean="0"/>
              <a:t>與結構性。</a:t>
            </a:r>
            <a:endParaRPr lang="en-US" altLang="zh-TW" sz="2400" dirty="0" smtClean="0"/>
          </a:p>
          <a:p>
            <a:r>
              <a:rPr lang="zh-TW" altLang="en-US" sz="2400" dirty="0"/>
              <a:t>副程式</a:t>
            </a:r>
            <a:r>
              <a:rPr lang="zh-TW" altLang="en-US" sz="2400" dirty="0" smtClean="0"/>
              <a:t>有幾種格式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需回</a:t>
            </a:r>
            <a:r>
              <a:rPr lang="zh-TW" altLang="en-US" sz="2000" dirty="0"/>
              <a:t>傳</a:t>
            </a:r>
            <a:r>
              <a:rPr lang="zh-TW" altLang="en-US" sz="2000" dirty="0" smtClean="0"/>
              <a:t>資料至主程式，並需要傳參數給副程式</a:t>
            </a:r>
            <a:endParaRPr lang="en-US" altLang="zh-TW" sz="2000" dirty="0" smtClean="0"/>
          </a:p>
          <a:p>
            <a:pPr lvl="2"/>
            <a:r>
              <a:rPr lang="en-US" altLang="zh-TW" sz="2000" dirty="0" err="1"/>
              <a:t>i</a:t>
            </a:r>
            <a:r>
              <a:rPr lang="en-US" altLang="zh-TW" sz="2000" dirty="0" err="1" smtClean="0"/>
              <a:t>nt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sub_prg</a:t>
            </a:r>
            <a:r>
              <a:rPr lang="en-US" altLang="zh-TW" sz="2000" dirty="0" smtClean="0"/>
              <a:t> (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 a)</a:t>
            </a:r>
          </a:p>
          <a:p>
            <a:pPr lvl="1"/>
            <a:r>
              <a:rPr lang="zh-TW" altLang="en-US" sz="2000" dirty="0"/>
              <a:t>不</a:t>
            </a:r>
            <a:r>
              <a:rPr lang="zh-TW" altLang="en-US" sz="2000" dirty="0" smtClean="0"/>
              <a:t>需回傳資料至主程式，並需要傳參數給副程式</a:t>
            </a:r>
            <a:endParaRPr lang="en-US" altLang="zh-TW" sz="2000" dirty="0" smtClean="0"/>
          </a:p>
          <a:p>
            <a:pPr lvl="2"/>
            <a:r>
              <a:rPr lang="en-US" altLang="zh-TW" sz="2000" dirty="0"/>
              <a:t>v</a:t>
            </a:r>
            <a:r>
              <a:rPr lang="en-US" altLang="zh-TW" sz="2000" dirty="0" smtClean="0"/>
              <a:t>oid </a:t>
            </a:r>
            <a:r>
              <a:rPr lang="en-US" altLang="zh-TW" sz="2000" dirty="0" err="1" smtClean="0"/>
              <a:t>sub_prg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 a)		//void</a:t>
            </a:r>
            <a:r>
              <a:rPr lang="zh-TW" altLang="en-US" sz="2000" dirty="0" smtClean="0"/>
              <a:t>表示不用傳資料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不需回</a:t>
            </a:r>
            <a:r>
              <a:rPr lang="zh-TW" altLang="en-US" sz="2000" dirty="0" smtClean="0"/>
              <a:t>傳</a:t>
            </a:r>
            <a:r>
              <a:rPr lang="zh-TW" altLang="en-US" sz="2000" dirty="0"/>
              <a:t>資料至</a:t>
            </a:r>
            <a:r>
              <a:rPr lang="zh-TW" altLang="en-US" sz="2000" dirty="0" smtClean="0"/>
              <a:t>主程式，不需傳參數給副程式</a:t>
            </a:r>
            <a:endParaRPr lang="en-US" altLang="zh-TW" sz="2000" dirty="0" smtClean="0"/>
          </a:p>
          <a:p>
            <a:pPr lvl="2"/>
            <a:r>
              <a:rPr lang="en-US" altLang="zh-TW" sz="2000" dirty="0"/>
              <a:t>v</a:t>
            </a:r>
            <a:r>
              <a:rPr lang="en-US" altLang="zh-TW" sz="2000" dirty="0" smtClean="0"/>
              <a:t>oid </a:t>
            </a:r>
            <a:r>
              <a:rPr lang="en-US" altLang="zh-TW" sz="2000" dirty="0" err="1" smtClean="0"/>
              <a:t>sub_prog</a:t>
            </a:r>
            <a:r>
              <a:rPr lang="en-US" altLang="zh-TW" sz="2000" dirty="0" smtClean="0"/>
              <a:t>(void)</a:t>
            </a:r>
            <a:endParaRPr lang="zh-TW" altLang="en-US" sz="2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副程式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69160"/>
            <a:ext cx="5535935" cy="1851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3562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課堂練習實做</a:t>
            </a: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多重迴圈練習</a:t>
            </a:r>
            <a:endParaRPr lang="en-US" altLang="zh-TW" dirty="0" smtClean="0"/>
          </a:p>
          <a:p>
            <a:r>
              <a:rPr lang="zh-TW" altLang="en-US" dirty="0"/>
              <a:t>以星星列印為例</a:t>
            </a:r>
          </a:p>
        </p:txBody>
      </p:sp>
    </p:spTree>
    <p:extLst>
      <p:ext uri="{BB962C8B-B14F-4D97-AF65-F5344CB8AC3E}">
        <p14:creationId xmlns:p14="http://schemas.microsoft.com/office/powerpoint/2010/main" val="3611505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 w="254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349</Words>
  <Application>Microsoft Office PowerPoint</Application>
  <PresentationFormat>如螢幕大小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匯合</vt:lpstr>
      <vt:lpstr>程式設計基本概念 C語言程式設計#2  程式執行時間、多重迴圈、副程式</vt:lpstr>
      <vt:lpstr>開啟一個新的專案</vt:lpstr>
      <vt:lpstr>Example #1 計算程式執行時間</vt:lpstr>
      <vt:lpstr>取得執行時間的程式</vt:lpstr>
      <vt:lpstr>副程式概念</vt:lpstr>
      <vt:lpstr>Example #2 計算加總</vt:lpstr>
      <vt:lpstr>程式碼範例</vt:lpstr>
      <vt:lpstr>副程式</vt:lpstr>
      <vt:lpstr>課堂練習實做</vt:lpstr>
      <vt:lpstr>以多重迴圈， 完成列印以下星星</vt:lpstr>
      <vt:lpstr>主程式</vt:lpstr>
      <vt:lpstr>執行結果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程式設計基本概念</dc:title>
  <dc:creator>eric-i7</dc:creator>
  <cp:lastModifiedBy>eric-i7</cp:lastModifiedBy>
  <cp:revision>29</cp:revision>
  <cp:lastPrinted>2018-12-10T04:24:46Z</cp:lastPrinted>
  <dcterms:created xsi:type="dcterms:W3CDTF">2018-12-10T03:06:22Z</dcterms:created>
  <dcterms:modified xsi:type="dcterms:W3CDTF">2018-12-17T04:27:57Z</dcterms:modified>
</cp:coreProperties>
</file>